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sldIdLst>
    <p:sldId id="256" r:id="rId2"/>
    <p:sldId id="274" r:id="rId3"/>
    <p:sldId id="276" r:id="rId4"/>
    <p:sldId id="277" r:id="rId5"/>
    <p:sldId id="278" r:id="rId6"/>
    <p:sldId id="281" r:id="rId7"/>
    <p:sldId id="279" r:id="rId8"/>
    <p:sldId id="282" r:id="rId9"/>
    <p:sldId id="284" r:id="rId10"/>
    <p:sldId id="266" r:id="rId11"/>
    <p:sldId id="28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97711" autoAdjust="0"/>
  </p:normalViewPr>
  <p:slideViewPr>
    <p:cSldViewPr snapToGrid="0">
      <p:cViewPr varScale="1">
        <p:scale>
          <a:sx n="82" d="100"/>
          <a:sy n="82" d="100"/>
        </p:scale>
        <p:origin x="49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kumar Kotia" userId="S::19ph0380@sxca.edu.in::cf960ec6-040b-4578-96bb-d45f6afb91e2" providerId="AD" clId="Web-{D0F4AFD0-BAE7-4FCE-9EE9-D839287EF101}"/>
    <pc:docChg chg="mod addSld delSld modSld addMainMaster delMainMaster modMainMaster">
      <pc:chgData name="Divyakumar Kotia" userId="S::19ph0380@sxca.edu.in::cf960ec6-040b-4578-96bb-d45f6afb91e2" providerId="AD" clId="Web-{D0F4AFD0-BAE7-4FCE-9EE9-D839287EF101}" dt="2021-06-03T14:11:46.322" v="270"/>
      <pc:docMkLst>
        <pc:docMk/>
      </pc:docMkLst>
      <pc:sldChg chg="addSp modSp del mod setBg modClrScheme chgLayout">
        <pc:chgData name="Divyakumar Kotia" userId="S::19ph0380@sxca.edu.in::cf960ec6-040b-4578-96bb-d45f6afb91e2" providerId="AD" clId="Web-{D0F4AFD0-BAE7-4FCE-9EE9-D839287EF101}" dt="2021-06-03T13:49:54.141" v="10"/>
        <pc:sldMkLst>
          <pc:docMk/>
          <pc:sldMk cId="109857222" sldId="256"/>
        </pc:sldMkLst>
        <pc:spChg chg="mod">
          <ac:chgData name="Divyakumar Kotia" userId="S::19ph0380@sxca.edu.in::cf960ec6-040b-4578-96bb-d45f6afb91e2" providerId="AD" clId="Web-{D0F4AFD0-BAE7-4FCE-9EE9-D839287EF101}" dt="2021-06-03T13:47:27.387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ivyakumar Kotia" userId="S::19ph0380@sxca.edu.in::cf960ec6-040b-4578-96bb-d45f6afb91e2" providerId="AD" clId="Web-{D0F4AFD0-BAE7-4FCE-9EE9-D839287EF101}" dt="2021-06-03T13:47:27.387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ivyakumar Kotia" userId="S::19ph0380@sxca.edu.in::cf960ec6-040b-4578-96bb-d45f6afb91e2" providerId="AD" clId="Web-{D0F4AFD0-BAE7-4FCE-9EE9-D839287EF101}" dt="2021-06-03T13:48:09.654" v="5"/>
          <ac:spMkLst>
            <pc:docMk/>
            <pc:sldMk cId="109857222" sldId="256"/>
            <ac:spMk id="4" creationId="{3AD00D53-2AAB-45CF-B9CA-B142933F974D}"/>
          </ac:spMkLst>
        </pc:spChg>
        <pc:spChg chg="add">
          <ac:chgData name="Divyakumar Kotia" userId="S::19ph0380@sxca.edu.in::cf960ec6-040b-4578-96bb-d45f6afb91e2" providerId="AD" clId="Web-{D0F4AFD0-BAE7-4FCE-9EE9-D839287EF101}" dt="2021-06-03T13:48:56.968" v="9"/>
          <ac:spMkLst>
            <pc:docMk/>
            <pc:sldMk cId="109857222" sldId="256"/>
            <ac:spMk id="5" creationId="{0E2F21FB-5164-4A2E-9B0B-B742D109BB72}"/>
          </ac:spMkLst>
        </pc:spChg>
        <pc:spChg chg="add">
          <ac:chgData name="Divyakumar Kotia" userId="S::19ph0380@sxca.edu.in::cf960ec6-040b-4578-96bb-d45f6afb91e2" providerId="AD" clId="Web-{D0F4AFD0-BAE7-4FCE-9EE9-D839287EF101}" dt="2021-06-03T13:47:27.387" v="0"/>
          <ac:spMkLst>
            <pc:docMk/>
            <pc:sldMk cId="109857222" sldId="256"/>
            <ac:spMk id="8" creationId="{3DF994C0-2A89-4EE7-A2E1-2D1BC34CE08F}"/>
          </ac:spMkLst>
        </pc:spChg>
        <pc:spChg chg="add">
          <ac:chgData name="Divyakumar Kotia" userId="S::19ph0380@sxca.edu.in::cf960ec6-040b-4578-96bb-d45f6afb91e2" providerId="AD" clId="Web-{D0F4AFD0-BAE7-4FCE-9EE9-D839287EF101}" dt="2021-06-03T13:47:27.387" v="0"/>
          <ac:spMkLst>
            <pc:docMk/>
            <pc:sldMk cId="109857222" sldId="256"/>
            <ac:spMk id="10" creationId="{20E0B39D-28FB-41E0-999D-8298BDB0910D}"/>
          </ac:spMkLst>
        </pc:spChg>
      </pc:sldChg>
      <pc:sldChg chg="addSp delSp modSp new">
        <pc:chgData name="Divyakumar Kotia" userId="S::19ph0380@sxca.edu.in::cf960ec6-040b-4578-96bb-d45f6afb91e2" providerId="AD" clId="Web-{D0F4AFD0-BAE7-4FCE-9EE9-D839287EF101}" dt="2021-06-03T14:11:46.322" v="270"/>
        <pc:sldMkLst>
          <pc:docMk/>
          <pc:sldMk cId="2030117868" sldId="257"/>
        </pc:sldMkLst>
        <pc:spChg chg="del">
          <ac:chgData name="Divyakumar Kotia" userId="S::19ph0380@sxca.edu.in::cf960ec6-040b-4578-96bb-d45f6afb91e2" providerId="AD" clId="Web-{D0F4AFD0-BAE7-4FCE-9EE9-D839287EF101}" dt="2021-06-03T13:48:43.686" v="8"/>
          <ac:spMkLst>
            <pc:docMk/>
            <pc:sldMk cId="2030117868" sldId="257"/>
            <ac:spMk id="2" creationId="{4D315AEA-236A-4EE6-ABE4-9986C9117096}"/>
          </ac:spMkLst>
        </pc:spChg>
        <pc:spChg chg="del">
          <ac:chgData name="Divyakumar Kotia" userId="S::19ph0380@sxca.edu.in::cf960ec6-040b-4578-96bb-d45f6afb91e2" providerId="AD" clId="Web-{D0F4AFD0-BAE7-4FCE-9EE9-D839287EF101}" dt="2021-06-03T13:48:42.608" v="7"/>
          <ac:spMkLst>
            <pc:docMk/>
            <pc:sldMk cId="2030117868" sldId="257"/>
            <ac:spMk id="3" creationId="{E9A19992-2EFC-4F87-8697-6E519728DD44}"/>
          </ac:spMkLst>
        </pc:spChg>
        <pc:spChg chg="add mod">
          <ac:chgData name="Divyakumar Kotia" userId="S::19ph0380@sxca.edu.in::cf960ec6-040b-4578-96bb-d45f6afb91e2" providerId="AD" clId="Web-{D0F4AFD0-BAE7-4FCE-9EE9-D839287EF101}" dt="2021-06-03T13:55:21.651" v="110" actId="20577"/>
          <ac:spMkLst>
            <pc:docMk/>
            <pc:sldMk cId="2030117868" sldId="257"/>
            <ac:spMk id="4" creationId="{32CCAD86-1DFB-483E-8880-E23A05104306}"/>
          </ac:spMkLst>
        </pc:spChg>
        <pc:spChg chg="add del">
          <ac:chgData name="Divyakumar Kotia" userId="S::19ph0380@sxca.edu.in::cf960ec6-040b-4578-96bb-d45f6afb91e2" providerId="AD" clId="Web-{D0F4AFD0-BAE7-4FCE-9EE9-D839287EF101}" dt="2021-06-03T13:54:07.649" v="87"/>
          <ac:spMkLst>
            <pc:docMk/>
            <pc:sldMk cId="2030117868" sldId="257"/>
            <ac:spMk id="5" creationId="{68A0EAB3-DEFA-439B-93BA-803B34D2B712}"/>
          </ac:spMkLst>
        </pc:spChg>
        <pc:spChg chg="add del">
          <ac:chgData name="Divyakumar Kotia" userId="S::19ph0380@sxca.edu.in::cf960ec6-040b-4578-96bb-d45f6afb91e2" providerId="AD" clId="Web-{D0F4AFD0-BAE7-4FCE-9EE9-D839287EF101}" dt="2021-06-03T13:54:12.680" v="88"/>
          <ac:spMkLst>
            <pc:docMk/>
            <pc:sldMk cId="2030117868" sldId="257"/>
            <ac:spMk id="6" creationId="{A024CD3E-90ED-4703-9F0F-19A8103B10B6}"/>
          </ac:spMkLst>
        </pc:spChg>
        <pc:spChg chg="add del">
          <ac:chgData name="Divyakumar Kotia" userId="S::19ph0380@sxca.edu.in::cf960ec6-040b-4578-96bb-d45f6afb91e2" providerId="AD" clId="Web-{D0F4AFD0-BAE7-4FCE-9EE9-D839287EF101}" dt="2021-06-03T13:55:32.276" v="112"/>
          <ac:spMkLst>
            <pc:docMk/>
            <pc:sldMk cId="2030117868" sldId="257"/>
            <ac:spMk id="7" creationId="{377004FE-0323-4C19-9F0E-9805496318A3}"/>
          </ac:spMkLst>
        </pc:spChg>
        <pc:spChg chg="add mod">
          <ac:chgData name="Divyakumar Kotia" userId="S::19ph0380@sxca.edu.in::cf960ec6-040b-4578-96bb-d45f6afb91e2" providerId="AD" clId="Web-{D0F4AFD0-BAE7-4FCE-9EE9-D839287EF101}" dt="2021-06-03T13:58:03.703" v="226" actId="14100"/>
          <ac:spMkLst>
            <pc:docMk/>
            <pc:sldMk cId="2030117868" sldId="257"/>
            <ac:spMk id="8" creationId="{D1A97141-53E5-4401-8DF1-6F7CD16EBA89}"/>
          </ac:spMkLst>
        </pc:spChg>
        <pc:spChg chg="add del mod">
          <ac:chgData name="Divyakumar Kotia" userId="S::19ph0380@sxca.edu.in::cf960ec6-040b-4578-96bb-d45f6afb91e2" providerId="AD" clId="Web-{D0F4AFD0-BAE7-4FCE-9EE9-D839287EF101}" dt="2021-06-03T14:10:57.429" v="230"/>
          <ac:spMkLst>
            <pc:docMk/>
            <pc:sldMk cId="2030117868" sldId="257"/>
            <ac:spMk id="9" creationId="{AC22338C-EE68-473A-8427-FB6A1A26BAAD}"/>
          </ac:spMkLst>
        </pc:spChg>
        <pc:spChg chg="add mod">
          <ac:chgData name="Divyakumar Kotia" userId="S::19ph0380@sxca.edu.in::cf960ec6-040b-4578-96bb-d45f6afb91e2" providerId="AD" clId="Web-{D0F4AFD0-BAE7-4FCE-9EE9-D839287EF101}" dt="2021-06-03T14:11:07.383" v="231"/>
          <ac:spMkLst>
            <pc:docMk/>
            <pc:sldMk cId="2030117868" sldId="257"/>
            <ac:spMk id="10" creationId="{24EE84AE-E311-4969-9F21-DB78ED781AF7}"/>
          </ac:spMkLst>
        </pc:spChg>
        <pc:spChg chg="add mod">
          <ac:chgData name="Divyakumar Kotia" userId="S::19ph0380@sxca.edu.in::cf960ec6-040b-4578-96bb-d45f6afb91e2" providerId="AD" clId="Web-{D0F4AFD0-BAE7-4FCE-9EE9-D839287EF101}" dt="2021-06-03T14:11:46.322" v="270"/>
          <ac:spMkLst>
            <pc:docMk/>
            <pc:sldMk cId="2030117868" sldId="257"/>
            <ac:spMk id="11" creationId="{6C417CD5-347C-48CF-B511-BD06F175F19C}"/>
          </ac:spMkLst>
        </pc:spChg>
      </pc:sldChg>
      <pc:sldMasterChg chg="del delSldLayout">
        <pc:chgData name="Divyakumar Kotia" userId="S::19ph0380@sxca.edu.in::cf960ec6-040b-4578-96bb-d45f6afb91e2" providerId="AD" clId="Web-{D0F4AFD0-BAE7-4FCE-9EE9-D839287EF101}" dt="2021-06-03T13:47:27.387" v="0"/>
        <pc:sldMasterMkLst>
          <pc:docMk/>
          <pc:sldMasterMk cId="2460954070" sldId="2147483660"/>
        </pc:sldMasterMkLst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ivyakumar Kotia" userId="S::19ph0380@sxca.edu.in::cf960ec6-040b-4578-96bb-d45f6afb91e2" providerId="AD" clId="Web-{D0F4AFD0-BAE7-4FCE-9EE9-D839287EF101}" dt="2021-06-03T13:47:27.387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mod addSldLayout modSldLayout">
        <pc:chgData name="Divyakumar Kotia" userId="S::19ph0380@sxca.edu.in::cf960ec6-040b-4578-96bb-d45f6afb91e2" providerId="AD" clId="Web-{D0F4AFD0-BAE7-4FCE-9EE9-D839287EF101}" dt="2021-06-03T14:11:23.024" v="237"/>
        <pc:sldMasterMkLst>
          <pc:docMk/>
          <pc:sldMasterMk cId="2244368014" sldId="2147483712"/>
        </pc:sldMasterMkLst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701091709" sldId="2147483700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3343549723" sldId="2147483701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2240784780" sldId="2147483702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2135145844" sldId="2147483703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454636303" sldId="2147483704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479180902" sldId="2147483705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1729545940" sldId="2147483706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2301539085" sldId="2147483707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4001930891" sldId="2147483708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1332585084" sldId="2147483709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452867952" sldId="2147483710"/>
          </pc:sldLayoutMkLst>
        </pc:sldLayoutChg>
        <pc:sldLayoutChg chg="add mod">
          <pc:chgData name="Divyakumar Kotia" userId="S::19ph0380@sxca.edu.in::cf960ec6-040b-4578-96bb-d45f6afb91e2" providerId="AD" clId="Web-{D0F4AFD0-BAE7-4FCE-9EE9-D839287EF101}" dt="2021-06-03T14:11:23.024" v="237"/>
          <pc:sldLayoutMkLst>
            <pc:docMk/>
            <pc:sldMasterMk cId="2244368014" sldId="2147483712"/>
            <pc:sldLayoutMk cId="3034034391" sldId="2147483711"/>
          </pc:sldLayoutMkLst>
        </pc:sldLayoutChg>
      </pc:sldMasterChg>
    </pc:docChg>
  </pc:docChgLst>
  <pc:docChgLst>
    <pc:chgData name="Divyakumar Kotia" userId="cf960ec6-040b-4578-96bb-d45f6afb91e2" providerId="ADAL" clId="{10F644A6-D948-42E2-B86A-AF59BD88899A}"/>
    <pc:docChg chg="undo custSel modSld">
      <pc:chgData name="Divyakumar Kotia" userId="cf960ec6-040b-4578-96bb-d45f6afb91e2" providerId="ADAL" clId="{10F644A6-D948-42E2-B86A-AF59BD88899A}" dt="2024-12-06T07:30:53.336" v="14" actId="1076"/>
      <pc:docMkLst>
        <pc:docMk/>
      </pc:docMkLst>
      <pc:sldChg chg="modSp mod">
        <pc:chgData name="Divyakumar Kotia" userId="cf960ec6-040b-4578-96bb-d45f6afb91e2" providerId="ADAL" clId="{10F644A6-D948-42E2-B86A-AF59BD88899A}" dt="2024-12-06T07:30:53.336" v="14" actId="1076"/>
        <pc:sldMkLst>
          <pc:docMk/>
          <pc:sldMk cId="0" sldId="256"/>
        </pc:sldMkLst>
        <pc:spChg chg="mod">
          <ac:chgData name="Divyakumar Kotia" userId="cf960ec6-040b-4578-96bb-d45f6afb91e2" providerId="ADAL" clId="{10F644A6-D948-42E2-B86A-AF59BD88899A}" dt="2024-12-06T07:30:53.336" v="14" actId="1076"/>
          <ac:spMkLst>
            <pc:docMk/>
            <pc:sldMk cId="0" sldId="256"/>
            <ac:spMk id="11" creationId="{00000000-0000-0000-0000-000000000000}"/>
          </ac:spMkLst>
        </pc:spChg>
      </pc:sldChg>
    </pc:docChg>
  </pc:docChgLst>
  <pc:docChgLst>
    <pc:chgData name="Divyakumar Kotia" userId="cf960ec6-040b-4578-96bb-d45f6afb91e2" providerId="ADAL" clId="{2F671051-46B6-4CD3-B6C9-8046FD143FB2}"/>
    <pc:docChg chg="modSld">
      <pc:chgData name="Divyakumar Kotia" userId="cf960ec6-040b-4578-96bb-d45f6afb91e2" providerId="ADAL" clId="{2F671051-46B6-4CD3-B6C9-8046FD143FB2}" dt="2022-04-28T05:24:32.044" v="0" actId="1076"/>
      <pc:docMkLst>
        <pc:docMk/>
      </pc:docMkLst>
      <pc:sldChg chg="modSp mod">
        <pc:chgData name="Divyakumar Kotia" userId="cf960ec6-040b-4578-96bb-d45f6afb91e2" providerId="ADAL" clId="{2F671051-46B6-4CD3-B6C9-8046FD143FB2}" dt="2022-04-28T05:24:32.044" v="0" actId="1076"/>
        <pc:sldMkLst>
          <pc:docMk/>
          <pc:sldMk cId="0" sldId="276"/>
        </pc:sldMkLst>
        <pc:spChg chg="mod">
          <ac:chgData name="Divyakumar Kotia" userId="cf960ec6-040b-4578-96bb-d45f6afb91e2" providerId="ADAL" clId="{2F671051-46B6-4CD3-B6C9-8046FD143FB2}" dt="2022-04-28T05:24:32.044" v="0" actId="1076"/>
          <ac:spMkLst>
            <pc:docMk/>
            <pc:sldMk cId="0" sldId="276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7D5CF-F7BD-4915-8475-86AF92BAC4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91EF4-EA47-4DDC-BB9E-40FAB702EC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C109-1640-48F1-80AE-2B42F94050A1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832D-5380-4905-8F16-2824FE503BF5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4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4F96-3BD3-4F59-A970-581602F7E139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6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C414-A142-4175-86E6-BCC23FAD7574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25B8-0EE8-479B-8EEF-7BA4CC322651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3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30CB-F7F6-47E6-B947-EA2558BD95C2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8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53A8-83A0-45B1-BD64-C60741DD643E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473B-400B-4CCE-BF45-EA2B7D4C11DD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3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E058-CC9A-4069-8E02-C0F3745D9938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BF16-77AB-4515-BDF8-BEE3FC9F084F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A0738-6442-451C-B18E-1D925BEDE457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9EF4-DF38-4E74-8D05-C8467DDABA00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St. Xavier's College (Autonomous), Ahmedabad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8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B4FB-483D-4D70-A88C-3A02B9E0E03B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St. Xavier's College (Autonomous), Ahmedabad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0" r:id="rId6"/>
    <p:sldLayoutId id="2147483705" r:id="rId7"/>
    <p:sldLayoutId id="2147483701" r:id="rId8"/>
    <p:sldLayoutId id="2147483702" r:id="rId9"/>
    <p:sldLayoutId id="2147483703" r:id="rId10"/>
    <p:sldLayoutId id="2147483704" r:id="rId11"/>
    <p:sldLayoutId id="214748370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stackexchange.com/" TargetMode="External"/><Relationship Id="rId2" Type="http://schemas.openxmlformats.org/officeDocument/2006/relationships/hyperlink" Target="http://www.eumetra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arth-engin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7914" y="401581"/>
            <a:ext cx="967408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St. Xavier’s College, </a:t>
            </a:r>
            <a:r>
              <a:rPr lang="en-US" sz="4400" b="0" cap="none" spc="0" dirty="0" err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Ahmedabad</a:t>
            </a:r>
            <a:endParaRPr lang="en-US" sz="4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4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023" y="6050885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       : </a:t>
            </a:r>
            <a:r>
              <a:rPr lang="en-IN" b="1" dirty="0" err="1"/>
              <a:t>Divyakumar</a:t>
            </a:r>
            <a:r>
              <a:rPr lang="en-IN" b="1" dirty="0"/>
              <a:t> A. </a:t>
            </a:r>
            <a:r>
              <a:rPr lang="en-IN" b="1" dirty="0" err="1"/>
              <a:t>Kotia</a:t>
            </a:r>
            <a:endParaRPr lang="en-IN" b="1" dirty="0"/>
          </a:p>
          <a:p>
            <a:r>
              <a:rPr lang="en-IN" b="1" dirty="0"/>
              <a:t>ROLL NO. : 19-PH-0380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9976" y="1196842"/>
            <a:ext cx="700591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2000" b="1" dirty="0">
                <a:ln/>
                <a:solidFill>
                  <a:schemeClr val="accent6">
                    <a:lumMod val="50000"/>
                  </a:schemeClr>
                </a:solidFill>
              </a:rPr>
              <a:t>(Department of Physics &amp; Electronics)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355">
                        <a14:foregroundMark x1="7240" y1="70200" x2="20000" y2="92732"/>
                        <a14:foregroundMark x1="92115" y1="72380" x2="76129" y2="95094"/>
                        <a14:foregroundMark x1="17921" y1="84313" x2="47599" y2="99031"/>
                        <a14:foregroundMark x1="21147" y1="93943" x2="37419" y2="93943"/>
                        <a14:foregroundMark x1="48100" y1="99031" x2="75914" y2="90793"/>
                        <a14:foregroundMark x1="63584" y1="30406" x2="53835" y2="12962"/>
                        <a14:foregroundMark x1="36703" y1="92913" x2="64516" y2="92550"/>
                        <a14:foregroundMark x1="75699" y1="31375" x2="86810" y2="24107"/>
                        <a14:foregroundMark x1="84731" y1="25500" x2="68746" y2="2362"/>
                        <a14:foregroundMark x1="18853" y1="88250" x2="25591" y2="92368"/>
                        <a14:foregroundMark x1="62437" y1="29982" x2="53620" y2="18837"/>
                        <a14:foregroundMark x1="57563" y1="20594" x2="79355" y2="5270"/>
                        <a14:foregroundMark x1="42939" y1="94912" x2="55986" y2="95518"/>
                        <a14:foregroundMark x1="78423" y1="94125" x2="97491" y2="77832"/>
                        <a14:foregroundMark x1="57778" y1="13749" x2="70538" y2="3513"/>
                        <a14:foregroundMark x1="71756" y1="3937" x2="87240" y2="17081"/>
                        <a14:foregroundMark x1="72186" y1="14537" x2="78925" y2="16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4" y="175843"/>
            <a:ext cx="2484801" cy="29140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63135" y="2795346"/>
            <a:ext cx="9065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STUDY AND COMPARISON OF LST, NDVI &amp; NDBI BETWEEN THE OLD AHMEDABAD CITY AND THE NEW AHMEDABAD CITY USING THE LANDSAT-8 SATELLITE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3524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1" y="2193055"/>
            <a:ext cx="10515600" cy="3724419"/>
          </a:xfrm>
          <a:solidFill>
            <a:srgbClr val="F9D7DD"/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http://www.eumetrain.org/</a:t>
            </a:r>
            <a:endParaRPr lang="en-US" sz="2000" dirty="0"/>
          </a:p>
          <a:p>
            <a:r>
              <a:rPr lang="en-US" sz="1600" dirty="0"/>
              <a:t>Algorithm for Automated Mapping of Land Surface Temperature Using LANDSAT 8 Satellite Data – </a:t>
            </a:r>
            <a:r>
              <a:rPr lang="en-US" sz="1600" dirty="0" err="1"/>
              <a:t>Ugur</a:t>
            </a:r>
            <a:r>
              <a:rPr lang="en-US" sz="1600" dirty="0"/>
              <a:t> </a:t>
            </a:r>
            <a:r>
              <a:rPr lang="en-US" sz="1600" dirty="0" err="1"/>
              <a:t>Avdan</a:t>
            </a:r>
            <a:r>
              <a:rPr lang="en-US" sz="1600" dirty="0"/>
              <a:t> and </a:t>
            </a:r>
            <a:r>
              <a:rPr lang="en-US" sz="1600" dirty="0" err="1"/>
              <a:t>Gordana</a:t>
            </a:r>
            <a:r>
              <a:rPr lang="en-US" sz="1600" dirty="0"/>
              <a:t> </a:t>
            </a:r>
            <a:r>
              <a:rPr lang="en-US" sz="1600" dirty="0" err="1"/>
              <a:t>Jovanovska</a:t>
            </a:r>
            <a:endParaRPr lang="en-US" sz="1600" dirty="0"/>
          </a:p>
          <a:p>
            <a:r>
              <a:rPr lang="en-US" sz="1600" dirty="0"/>
              <a:t> Advanced remote sensing terrestrial information extraction and applications by Liang, </a:t>
            </a:r>
            <a:r>
              <a:rPr lang="en-US" sz="1600" dirty="0" err="1"/>
              <a:t>Shunlin</a:t>
            </a:r>
            <a:r>
              <a:rPr lang="en-US" sz="1600" dirty="0"/>
              <a:t> Wang, </a:t>
            </a:r>
            <a:r>
              <a:rPr lang="en-US" sz="1600" dirty="0" err="1"/>
              <a:t>Jindi</a:t>
            </a:r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https://gis.stackexchange.com/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https://developers.google.com/earth-engine</a:t>
            </a:r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 err="1"/>
              <a:t>Subhanil</a:t>
            </a:r>
            <a:r>
              <a:rPr lang="en-US" sz="1600" dirty="0"/>
              <a:t> </a:t>
            </a:r>
            <a:r>
              <a:rPr lang="en-US" sz="1600" dirty="0" err="1"/>
              <a:t>Guha</a:t>
            </a:r>
            <a:r>
              <a:rPr lang="en-US" sz="1600" dirty="0"/>
              <a:t>, </a:t>
            </a:r>
            <a:r>
              <a:rPr lang="en-US" sz="1600" dirty="0" err="1"/>
              <a:t>Himanshu</a:t>
            </a:r>
            <a:r>
              <a:rPr lang="en-US" sz="1600" dirty="0"/>
              <a:t> </a:t>
            </a:r>
            <a:r>
              <a:rPr lang="en-US" sz="1600" dirty="0" err="1"/>
              <a:t>Govil</a:t>
            </a:r>
            <a:r>
              <a:rPr lang="en-US" sz="1600" dirty="0"/>
              <a:t>, </a:t>
            </a:r>
            <a:r>
              <a:rPr lang="en-US" sz="1600" dirty="0" err="1"/>
              <a:t>Prabhat</a:t>
            </a:r>
            <a:r>
              <a:rPr lang="en-US" sz="1600" dirty="0"/>
              <a:t> </a:t>
            </a:r>
            <a:r>
              <a:rPr lang="en-US" sz="1600" dirty="0" err="1"/>
              <a:t>Diwan</a:t>
            </a:r>
            <a:r>
              <a:rPr lang="en-US" sz="1600" dirty="0"/>
              <a:t>, “Analytical study of seasonal variability in land surface temperature with normalized difference vegetation index, normalized difference water index, normalized difference built-up index, and normalized multiband drought index,” J. Appl. Remote </a:t>
            </a:r>
            <a:r>
              <a:rPr lang="fr-FR" sz="1600" dirty="0"/>
              <a:t>Sens. 13(2), 024518 (2019), </a:t>
            </a:r>
            <a:r>
              <a:rPr lang="fr-FR" sz="1600" dirty="0" err="1"/>
              <a:t>doi</a:t>
            </a:r>
            <a:r>
              <a:rPr lang="fr-FR" sz="1600" dirty="0"/>
              <a:t>: 10.1117/1.JRS.13.024518.</a:t>
            </a:r>
          </a:p>
          <a:p>
            <a:pPr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182246"/>
            <a:ext cx="4896394" cy="379457"/>
          </a:xfrm>
        </p:spPr>
        <p:txBody>
          <a:bodyPr>
            <a:normAutofit fontScale="90000"/>
          </a:bodyPr>
          <a:lstStyle/>
          <a:p>
            <a:r>
              <a:rPr lang="en-US" sz="2400" b="1" dirty="0" err="1">
                <a:latin typeface="Palatino Linotype" pitchFamily="18" charset="0"/>
              </a:rPr>
              <a:t>Corellation</a:t>
            </a:r>
            <a:r>
              <a:rPr lang="en-US" sz="2400" b="1" dirty="0">
                <a:latin typeface="Palatino Linotype" pitchFamily="18" charset="0"/>
              </a:rPr>
              <a:t> between LST and indexes: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68825" y="757328"/>
          <a:ext cx="10056225" cy="2470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Seasons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LST-NDVI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LST-NDBI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LST-NDWI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NDVI-NDBI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5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Winter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-0.806797917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0.952795754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0.916077964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-0.944153439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Premonsoon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0.525146853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-0.654585138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-0.531031042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-0.159867323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Monsoon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-0.472094133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0.60687577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0.334898558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-0.940734069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Post monsoon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0.803876241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-0.735990544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-0.890373674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-0.967954366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Year</a:t>
                      </a:r>
                      <a:r>
                        <a:rPr lang="en-US" sz="1800" b="1" baseline="0" dirty="0"/>
                        <a:t> 2020 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-0.502907654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0.502580595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0.412159582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-0.970174969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8400" y="2273300"/>
            <a:ext cx="965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063" y="0"/>
            <a:ext cx="1220506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INTRODUCTION: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Radiative transf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8" y="1750423"/>
            <a:ext cx="4785360" cy="4232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11779"/>
            <a:ext cx="3357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Image courtesy: http://eumetrain.org/ </a:t>
            </a:r>
          </a:p>
        </p:txBody>
      </p:sp>
      <p:graphicFrame>
        <p:nvGraphicFramePr>
          <p:cNvPr id="12" name="Object 17"/>
          <p:cNvGraphicFramePr>
            <a:graphicFrameLocks noChangeAspect="1"/>
          </p:cNvGraphicFramePr>
          <p:nvPr/>
        </p:nvGraphicFramePr>
        <p:xfrm>
          <a:off x="1363663" y="4730750"/>
          <a:ext cx="46196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720" imgH="482400" progId="Equation.3">
                  <p:embed/>
                </p:oleObj>
              </mc:Choice>
              <mc:Fallback>
                <p:oleObj name="Equation" r:id="rId3" imgW="2844720" imgH="482400" progId="Equation.3">
                  <p:embed/>
                  <p:pic>
                    <p:nvPicPr>
                      <p:cNvPr id="1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4730750"/>
                        <a:ext cx="4619625" cy="782638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9999"/>
                        </a:schemeClr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4"/>
          <p:cNvGraphicFramePr>
            <a:graphicFrameLocks noChangeAspect="1"/>
          </p:cNvGraphicFramePr>
          <p:nvPr/>
        </p:nvGraphicFramePr>
        <p:xfrm>
          <a:off x="1776413" y="2112963"/>
          <a:ext cx="362108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480" imgH="495000" progId="Equation.3">
                  <p:embed/>
                </p:oleObj>
              </mc:Choice>
              <mc:Fallback>
                <p:oleObj name="Equation" r:id="rId5" imgW="1752480" imgH="495000" progId="Equation.3">
                  <p:embed/>
                  <p:pic>
                    <p:nvPicPr>
                      <p:cNvPr id="1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2112963"/>
                        <a:ext cx="3621087" cy="102235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9999"/>
                        </a:schemeClr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318215" y="3640036"/>
          <a:ext cx="4664573" cy="801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84400" imgH="482400" progId="Equation.3">
                  <p:embed/>
                </p:oleObj>
              </mc:Choice>
              <mc:Fallback>
                <p:oleObj name="Equation" r:id="rId7" imgW="2984400" imgH="482400" progId="Equation.3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215" y="3640036"/>
                        <a:ext cx="4664573" cy="801336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9999"/>
                        </a:schemeClr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22365" y="1028840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800" b="1" dirty="0"/>
              <a:t>LST</a:t>
            </a:r>
            <a:r>
              <a:rPr lang="en-US" b="1" dirty="0"/>
              <a:t>: The </a:t>
            </a:r>
            <a:r>
              <a:rPr lang="en-US" b="1" dirty="0" err="1"/>
              <a:t>radiative</a:t>
            </a:r>
            <a:r>
              <a:rPr lang="en-US" b="1" dirty="0"/>
              <a:t> skin temperature of the land derived from solar radiation.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3" y="0"/>
            <a:ext cx="437388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Methodology: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02" y="1005839"/>
            <a:ext cx="5222967" cy="5630092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sz="2000" dirty="0"/>
              <a:t> NDVI, NDBI &amp; LST were obtained from the LANDSAT-8 Surface </a:t>
            </a:r>
            <a:r>
              <a:rPr lang="en-US" sz="2000" dirty="0" err="1"/>
              <a:t>reflactance</a:t>
            </a:r>
            <a:r>
              <a:rPr lang="en-US" sz="2000" dirty="0"/>
              <a:t> dataset by using the Google earth engine (GEE) for the </a:t>
            </a:r>
            <a:r>
              <a:rPr lang="en-US" sz="2000" dirty="0" err="1"/>
              <a:t>Ahmedabad</a:t>
            </a:r>
            <a:r>
              <a:rPr lang="en-US" sz="2000" dirty="0"/>
              <a:t> city for the year 2020 (whole city, new city &amp; old city). </a:t>
            </a:r>
          </a:p>
          <a:p>
            <a:r>
              <a:rPr lang="en-US" sz="2000" dirty="0"/>
              <a:t> LST from TERRA(MOD11A1 V6) &amp; AQUA (MYD11A1 V6)  satellites was also obtained using GEE for validation of LST obtained from LANDSAT-8.</a:t>
            </a:r>
          </a:p>
          <a:p>
            <a:r>
              <a:rPr lang="en-US" sz="2000" dirty="0"/>
              <a:t> LST Maps for winter, pre monsoon, monsoon, post monsoon &amp; for the whole 2020 year were obtained. </a:t>
            </a:r>
          </a:p>
          <a:p>
            <a:r>
              <a:rPr lang="en-US" sz="2000" dirty="0"/>
              <a:t> The mean values of the LST, NDBI &amp; NDVI for the new city and old city were compared each other.</a:t>
            </a:r>
          </a:p>
          <a:p>
            <a:r>
              <a:rPr lang="en-US" sz="2000" dirty="0"/>
              <a:t> Relationship among LST, NDBI and NDVI  was studied.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8758" y="6492875"/>
            <a:ext cx="4114800" cy="365125"/>
          </a:xfrm>
        </p:spPr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Flow chart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/>
          </a:blip>
          <a:stretch>
            <a:fillRect/>
          </a:stretch>
        </p:blipFill>
        <p:spPr>
          <a:xfrm>
            <a:off x="6087292" y="0"/>
            <a:ext cx="5271483" cy="583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5987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Algorithm for Automated Mapping of Land Surface Temperature Using LANDSAT 8 Satellite Data – </a:t>
            </a:r>
            <a:r>
              <a:rPr lang="en-US" sz="900" b="1" dirty="0" err="1"/>
              <a:t>Ugur</a:t>
            </a:r>
            <a:r>
              <a:rPr lang="en-US" sz="900" b="1" dirty="0"/>
              <a:t> </a:t>
            </a:r>
            <a:r>
              <a:rPr lang="en-US" sz="900" b="1" dirty="0" err="1"/>
              <a:t>Avdan</a:t>
            </a:r>
            <a:r>
              <a:rPr lang="en-US" sz="900" b="1" dirty="0"/>
              <a:t> and </a:t>
            </a:r>
            <a:r>
              <a:rPr lang="en-US" sz="900" b="1" dirty="0" err="1"/>
              <a:t>Gordana</a:t>
            </a:r>
            <a:r>
              <a:rPr lang="en-US" sz="900" b="1" dirty="0"/>
              <a:t> </a:t>
            </a:r>
            <a:r>
              <a:rPr lang="en-US" sz="900" b="1" dirty="0" err="1"/>
              <a:t>Jovanovska</a:t>
            </a:r>
            <a:endParaRPr lang="en-US" sz="9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1"/>
            <a:ext cx="10515600" cy="718456"/>
          </a:xfrm>
        </p:spPr>
        <p:txBody>
          <a:bodyPr>
            <a:normAutofit/>
          </a:bodyPr>
          <a:lstStyle/>
          <a:p>
            <a:r>
              <a:rPr lang="en-US" sz="2800" dirty="0"/>
              <a:t>Results: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83" y="849086"/>
            <a:ext cx="11481897" cy="374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91887" y="4702628"/>
            <a:ext cx="3683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LST 2020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New city:</a:t>
            </a:r>
            <a:r>
              <a:rPr lang="en-US" b="1" dirty="0"/>
              <a:t> 29.91</a:t>
            </a:r>
            <a:endParaRPr lang="en-US" dirty="0"/>
          </a:p>
          <a:p>
            <a:r>
              <a:rPr lang="en-US" dirty="0"/>
              <a:t>Old city: </a:t>
            </a:r>
            <a:r>
              <a:rPr lang="en-US" b="1" dirty="0"/>
              <a:t>30.46</a:t>
            </a:r>
            <a:endParaRPr lang="en-US" dirty="0"/>
          </a:p>
          <a:p>
            <a:r>
              <a:rPr lang="en-US" dirty="0"/>
              <a:t>Whole city: </a:t>
            </a:r>
            <a:r>
              <a:rPr lang="en-US" b="1" dirty="0"/>
              <a:t>30.15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Difference:</a:t>
            </a:r>
            <a:r>
              <a:rPr lang="en-US" b="1" dirty="0"/>
              <a:t> 0.55 (~ 1.80 %)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646" y="209007"/>
            <a:ext cx="10750731" cy="387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09452" y="4467497"/>
            <a:ext cx="3931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NDVI 2020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New city:</a:t>
            </a:r>
            <a:r>
              <a:rPr lang="en-US" b="1" dirty="0"/>
              <a:t> 0.316</a:t>
            </a:r>
          </a:p>
          <a:p>
            <a:r>
              <a:rPr lang="en-US" dirty="0"/>
              <a:t>Old city: </a:t>
            </a:r>
            <a:r>
              <a:rPr lang="en-US" b="1" dirty="0"/>
              <a:t>0.228 </a:t>
            </a:r>
          </a:p>
          <a:p>
            <a:r>
              <a:rPr lang="en-US" dirty="0"/>
              <a:t>Whole city: </a:t>
            </a:r>
            <a:r>
              <a:rPr lang="en-US" b="1" dirty="0"/>
              <a:t>0.269</a:t>
            </a:r>
          </a:p>
          <a:p>
            <a:endParaRPr lang="en-US" dirty="0"/>
          </a:p>
          <a:p>
            <a:r>
              <a:rPr lang="en-US" dirty="0"/>
              <a:t>Difference:</a:t>
            </a:r>
            <a:r>
              <a:rPr lang="en-US" b="1" dirty="0"/>
              <a:t> -0.087 (~ -27.53 %)</a:t>
            </a:r>
            <a:r>
              <a:rPr lang="en-US" dirty="0"/>
              <a:t>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9452" y="4467497"/>
            <a:ext cx="3931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NDBI 2020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New city:</a:t>
            </a:r>
            <a:r>
              <a:rPr lang="en-US" b="1" dirty="0"/>
              <a:t> </a:t>
            </a:r>
            <a:r>
              <a:rPr lang="en-US" dirty="0"/>
              <a:t>-0.04 </a:t>
            </a:r>
            <a:endParaRPr lang="en-US" b="1" dirty="0"/>
          </a:p>
          <a:p>
            <a:r>
              <a:rPr lang="en-US" dirty="0"/>
              <a:t>Old city: -0.002</a:t>
            </a:r>
            <a:r>
              <a:rPr lang="en-US" b="1" dirty="0"/>
              <a:t> </a:t>
            </a:r>
          </a:p>
          <a:p>
            <a:r>
              <a:rPr lang="en-US" dirty="0"/>
              <a:t>Whole city: -0.021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Difference:</a:t>
            </a:r>
            <a:r>
              <a:rPr lang="en-US" b="1" dirty="0"/>
              <a:t> 0.038 ( ~ 95 %)</a:t>
            </a:r>
            <a:r>
              <a:rPr lang="en-US" dirty="0"/>
              <a:t>  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394" y="261258"/>
            <a:ext cx="10620103" cy="391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Picture 10" descr="2020 Win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32" y="661212"/>
            <a:ext cx="2537953" cy="2447960"/>
          </a:xfrm>
          <a:prstGeom prst="rect">
            <a:avLst/>
          </a:prstGeom>
        </p:spPr>
      </p:pic>
      <p:pic>
        <p:nvPicPr>
          <p:cNvPr id="13" name="Picture 12" descr="2020 Pre monso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30" y="604711"/>
            <a:ext cx="2597786" cy="2500345"/>
          </a:xfrm>
          <a:prstGeom prst="rect">
            <a:avLst/>
          </a:prstGeom>
        </p:spPr>
      </p:pic>
      <p:pic>
        <p:nvPicPr>
          <p:cNvPr id="14" name="Picture 13" descr="Monsoon 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4" y="3148148"/>
            <a:ext cx="2748329" cy="2649725"/>
          </a:xfrm>
          <a:prstGeom prst="rect">
            <a:avLst/>
          </a:prstGeom>
        </p:spPr>
      </p:pic>
      <p:pic>
        <p:nvPicPr>
          <p:cNvPr id="15" name="Picture 14" descr="2020 Post monso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760" y="3078438"/>
            <a:ext cx="2682240" cy="2580012"/>
          </a:xfrm>
          <a:prstGeom prst="rect">
            <a:avLst/>
          </a:prstGeom>
        </p:spPr>
      </p:pic>
      <p:pic>
        <p:nvPicPr>
          <p:cNvPr id="16" name="Picture 15" descr="20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489" y="3043646"/>
            <a:ext cx="2905015" cy="27996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18989" y="3213460"/>
            <a:ext cx="73449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Winter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452" y="3209108"/>
            <a:ext cx="131799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Pre monsoon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769" y="5839097"/>
            <a:ext cx="111905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Monsoon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51907" y="5826033"/>
            <a:ext cx="143691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Post monsoon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0965" y="5974080"/>
            <a:ext cx="103265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Year 2020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169817"/>
            <a:ext cx="1184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Variation of LST over </a:t>
            </a:r>
            <a:r>
              <a:rPr lang="en-US" b="1" dirty="0" err="1"/>
              <a:t>Ahmedabad</a:t>
            </a:r>
            <a:r>
              <a:rPr lang="en-US" b="1" dirty="0"/>
              <a:t> during the year 2020: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2020 (100% Sca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14" y="940525"/>
            <a:ext cx="3626576" cy="3459753"/>
          </a:xfrm>
          <a:prstGeom prst="rect">
            <a:avLst/>
          </a:prstGeom>
        </p:spPr>
      </p:pic>
      <p:pic>
        <p:nvPicPr>
          <p:cNvPr id="7" name="Picture 6" descr="2020 NDBI (100% Scaled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117" y="966651"/>
            <a:ext cx="3442435" cy="3284083"/>
          </a:xfrm>
          <a:prstGeom prst="rect">
            <a:avLst/>
          </a:prstGeom>
        </p:spPr>
      </p:pic>
      <p:pic>
        <p:nvPicPr>
          <p:cNvPr id="8" name="Picture 7" descr="2020 NDVI (100% Scaled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3" y="979715"/>
            <a:ext cx="3610277" cy="3444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8932" y="4767940"/>
            <a:ext cx="617477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NDVI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9377" y="4750523"/>
            <a:ext cx="43152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LST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06579" y="4680854"/>
            <a:ext cx="59663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NDBI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54" y="5171666"/>
            <a:ext cx="4362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coefficient (r) (2020)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LST-NDVI: </a:t>
            </a:r>
            <a:r>
              <a:rPr lang="en-US" b="1" dirty="0"/>
              <a:t>-0.503 </a:t>
            </a:r>
          </a:p>
          <a:p>
            <a:r>
              <a:rPr lang="en-US" dirty="0"/>
              <a:t>LST-NDBI: </a:t>
            </a:r>
            <a:r>
              <a:rPr lang="en-US" b="1" dirty="0"/>
              <a:t>0.502</a:t>
            </a:r>
          </a:p>
          <a:p>
            <a:r>
              <a:rPr lang="en-US" dirty="0"/>
              <a:t>NDVI-NDBI: </a:t>
            </a:r>
            <a:r>
              <a:rPr lang="en-US" b="1" dirty="0"/>
              <a:t>-0.970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383" y="274321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Relationship among  LST, NDVI &amp; NDBI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1" y="1449976"/>
            <a:ext cx="10515600" cy="4219304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/>
              <a:t> It can be concluded that the old </a:t>
            </a:r>
            <a:r>
              <a:rPr lang="en-US" dirty="0" err="1"/>
              <a:t>Ahmedabad</a:t>
            </a:r>
            <a:r>
              <a:rPr lang="en-US" dirty="0"/>
              <a:t> city is having more built up land and less vegetation land as compared to the new </a:t>
            </a:r>
            <a:r>
              <a:rPr lang="en-US" dirty="0" err="1"/>
              <a:t>Ahmedabad</a:t>
            </a:r>
            <a:r>
              <a:rPr lang="en-US" dirty="0"/>
              <a:t> city.</a:t>
            </a:r>
          </a:p>
          <a:p>
            <a:r>
              <a:rPr lang="en-US" dirty="0"/>
              <a:t> LST of old city is also higher than the new city.</a:t>
            </a:r>
          </a:p>
          <a:p>
            <a:r>
              <a:rPr lang="en-US" dirty="0"/>
              <a:t>LST-NDVI, LST-NDBI &amp; NDVI-NDBI over the </a:t>
            </a:r>
            <a:r>
              <a:rPr lang="en-US" dirty="0" err="1"/>
              <a:t>Ahmedabad</a:t>
            </a:r>
            <a:r>
              <a:rPr lang="en-US" dirty="0"/>
              <a:t> for 2020 were found to be having negative, positive and highly positive regression respectively.</a:t>
            </a:r>
          </a:p>
          <a:p>
            <a:r>
              <a:rPr lang="en-US" dirty="0"/>
              <a:t>During the monsoon season, NDVI &amp; NDBI were found to be increasing and decreasing respectively which results in the decrease in the value of LST.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St. Xavier's College (Autonomous), Ahmedabad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</TotalTime>
  <Words>720</Words>
  <Application>Microsoft Office PowerPoint</Application>
  <PresentationFormat>Widescreen</PresentationFormat>
  <Paragraphs>122</Paragraphs>
  <Slides>12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Elephant</vt:lpstr>
      <vt:lpstr>Palatino Linotype</vt:lpstr>
      <vt:lpstr>BrushVTI</vt:lpstr>
      <vt:lpstr>Equation</vt:lpstr>
      <vt:lpstr>PowerPoint Presentation</vt:lpstr>
      <vt:lpstr>INTRODUCTION:</vt:lpstr>
      <vt:lpstr>Methodology:</vt:lpstr>
      <vt:lpstr>Results: </vt:lpstr>
      <vt:lpstr>PowerPoint Presentation</vt:lpstr>
      <vt:lpstr>PowerPoint Presentation</vt:lpstr>
      <vt:lpstr>PowerPoint Presentation</vt:lpstr>
      <vt:lpstr>PowerPoint Presentation</vt:lpstr>
      <vt:lpstr>Conclusions:</vt:lpstr>
      <vt:lpstr>REFERENCES:</vt:lpstr>
      <vt:lpstr>Corellation between LST and indexes: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Divyakumar Kotia</cp:lastModifiedBy>
  <cp:revision>465</cp:revision>
  <dcterms:created xsi:type="dcterms:W3CDTF">2021-06-03T13:45:43Z</dcterms:created>
  <dcterms:modified xsi:type="dcterms:W3CDTF">2024-12-06T07:30:56Z</dcterms:modified>
</cp:coreProperties>
</file>